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71" r:id="rId2"/>
    <p:sldId id="297" r:id="rId3"/>
    <p:sldId id="299" r:id="rId4"/>
    <p:sldId id="298" r:id="rId5"/>
    <p:sldId id="300" r:id="rId6"/>
    <p:sldId id="301" r:id="rId7"/>
    <p:sldId id="319" r:id="rId8"/>
    <p:sldId id="314" r:id="rId9"/>
    <p:sldId id="302" r:id="rId10"/>
    <p:sldId id="304" r:id="rId11"/>
    <p:sldId id="305" r:id="rId12"/>
    <p:sldId id="306" r:id="rId13"/>
    <p:sldId id="307" r:id="rId14"/>
    <p:sldId id="309" r:id="rId15"/>
    <p:sldId id="310" r:id="rId16"/>
    <p:sldId id="315" r:id="rId17"/>
    <p:sldId id="316" r:id="rId18"/>
    <p:sldId id="317" r:id="rId19"/>
    <p:sldId id="293" r:id="rId20"/>
    <p:sldId id="318" r:id="rId21"/>
    <p:sldId id="320" r:id="rId22"/>
    <p:sldId id="322" r:id="rId23"/>
    <p:sldId id="324" r:id="rId24"/>
    <p:sldId id="321" r:id="rId25"/>
    <p:sldId id="323" r:id="rId26"/>
    <p:sldId id="325" r:id="rId27"/>
    <p:sldId id="326" r:id="rId28"/>
    <p:sldId id="327" r:id="rId29"/>
    <p:sldId id="328" r:id="rId30"/>
    <p:sldId id="329" r:id="rId31"/>
    <p:sldId id="33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1"/>
    <p:restoredTop sz="92463"/>
  </p:normalViewPr>
  <p:slideViewPr>
    <p:cSldViewPr>
      <p:cViewPr>
        <p:scale>
          <a:sx n="97" d="100"/>
          <a:sy n="97" d="100"/>
        </p:scale>
        <p:origin x="159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for details: </a:t>
            </a:r>
            <a:r>
              <a:rPr lang="en-US" dirty="0" smtClean="0"/>
              <a:t>https://</a:t>
            </a:r>
            <a:r>
              <a:rPr lang="en-US" dirty="0" err="1" smtClean="0"/>
              <a:t>support.sas.com</a:t>
            </a:r>
            <a:r>
              <a:rPr lang="en-US" dirty="0" smtClean="0"/>
              <a:t>/documentation/cdl/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statug</a:t>
            </a:r>
            <a:r>
              <a:rPr lang="en-US" dirty="0" smtClean="0"/>
              <a:t>/63033/HTML/default/viewer.htm#statug_glm_sect029.htm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C3AD-E8EE-4C7C-A74B-4DBCBA7D8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Multi-way ANOVA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Power analysis</a:t>
            </a:r>
            <a:endParaRPr lang="en-US" dirty="0" smtClean="0"/>
          </a:p>
          <a:p>
            <a:r>
              <a:rPr lang="en-US" dirty="0" smtClean="0"/>
              <a:t>Crossed/factorial model</a:t>
            </a:r>
          </a:p>
          <a:p>
            <a:r>
              <a:rPr lang="en-US" dirty="0" smtClean="0"/>
              <a:t>Two-way </a:t>
            </a:r>
            <a:r>
              <a:rPr lang="en-US" dirty="0" err="1" smtClean="0"/>
              <a:t>ANova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reason the ANOVA model is usually written like this is that it directly encodes the core ANOVA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The equal means model is sufficient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The equal </a:t>
                </a:r>
                <a:r>
                  <a:rPr lang="en-US" dirty="0" smtClean="0"/>
                  <a:t>means </a:t>
                </a:r>
                <a:r>
                  <a:rPr lang="en-US" dirty="0"/>
                  <a:t>model </a:t>
                </a:r>
                <a:r>
                  <a:rPr lang="en-US" dirty="0" smtClean="0"/>
                  <a:t>isn’t </a:t>
                </a:r>
                <a:r>
                  <a:rPr lang="en-US" dirty="0"/>
                  <a:t>sufficient</a:t>
                </a:r>
              </a:p>
              <a:p>
                <a:r>
                  <a:rPr lang="en-US" dirty="0" smtClean="0"/>
                  <a:t>The draw back of this representation:</a:t>
                </a:r>
              </a:p>
              <a:p>
                <a:r>
                  <a:rPr lang="en-US" dirty="0" smtClean="0"/>
                  <a:t>It is over-parameterized, which in statistics is referred to as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unidentified</a:t>
                </a:r>
              </a:p>
              <a:p>
                <a:r>
                  <a:rPr lang="en-US" dirty="0" smtClean="0"/>
                  <a:t>This means that different settings for the parameters cannot be detected via the data</a:t>
                </a:r>
              </a:p>
              <a:p>
                <a:r>
                  <a:rPr lang="en-US" dirty="0" smtClean="0"/>
                  <a:t>Let’s look at an example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r>
                  <a:rPr lang="en-US" dirty="0" smtClean="0"/>
                  <a:t>Consider two possible true (though unknown) states of nature: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  <a:blipFill rotWithShape="0">
                <a:blip r:embed="rId2"/>
                <a:stretch>
                  <a:fillRect l="-767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  <a:blipFill rotWithShape="0">
                <a:blip r:embed="rId3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6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  <a:blipFill rotWithShape="0">
                <a:blip r:embed="rId4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The mean of Y for A = 1, B = 2 </a:t>
                </a:r>
                <a:r>
                  <a:rPr lang="en-US" dirty="0" smtClean="0"/>
                  <a:t>in both cases is 13</a:t>
                </a:r>
              </a:p>
              <a:p>
                <a:pPr algn="ctr"/>
                <a:r>
                  <a:rPr lang="en-US" dirty="0"/>
                  <a:t>e</a:t>
                </a:r>
                <a:r>
                  <a:rPr lang="en-US" dirty="0" smtClean="0"/>
                  <a:t>ven though the parameter values are different</a:t>
                </a:r>
              </a:p>
              <a:p>
                <a:pPr algn="ctr"/>
                <a:r>
                  <a:rPr lang="en-US" dirty="0" smtClean="0"/>
                  <a:t>(Note that some important contrasts are unique, such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blipFill rotWithShape="0">
                <a:blip r:embed="rId5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Due to SAS’s historical relationship with developing ANOVA, the ANOVA representation is the default for PROC GLM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3474283"/>
            <a:ext cx="4073434" cy="283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99147"/>
            <a:ext cx="3148477" cy="4200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10400" y="2667000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23381" y="6257331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104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effects representation omits the overall mean term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Under this specification, the model is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the one-way model, which is why I’m referring to it at all</a:t>
                </a:r>
              </a:p>
              <a:p>
                <a:r>
                  <a:rPr lang="en-US" dirty="0" smtClean="0"/>
                  <a:t>However,  it is </a:t>
                </a:r>
                <a:r>
                  <a:rPr lang="en-US" b="1" u="sng" cap="small" dirty="0">
                    <a:solidFill>
                      <a:srgbClr val="FF0000"/>
                    </a:solidFill>
                  </a:rPr>
                  <a:t>un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a general multi-way ANOVA</a:t>
                </a:r>
              </a:p>
              <a:p>
                <a:r>
                  <a:rPr lang="en-US" dirty="0" smtClean="0"/>
                  <a:t>However, for both the ANOVA and Effects important parameters are identified, even though the model is not: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b="1" u="sng" cap="small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111847"/>
            <a:ext cx="3116277" cy="418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We can get SAS to drop the mean term: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(this is more useful in one-way ANOVA)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86600" y="2662796"/>
            <a:ext cx="1579296" cy="4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12562" y="6248400"/>
            <a:ext cx="1566315" cy="8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866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4"/>
            <a:ext cx="3898148" cy="62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34" y="3534247"/>
            <a:ext cx="4278782" cy="27141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Here, </a:t>
                </a:r>
                <a:r>
                  <a:rPr lang="en-US" dirty="0" err="1" smtClean="0"/>
                  <a:t>Fert</a:t>
                </a:r>
                <a:r>
                  <a:rPr lang="en-US" dirty="0" smtClean="0"/>
                  <a:t> and Manure are indicators of a specific level (say ”high”) and hence “low” is the reference.</a:t>
                </a:r>
              </a:p>
              <a:p>
                <a:r>
                  <a:rPr lang="en-US" dirty="0" smtClean="0"/>
                  <a:t>The “indicator variable” specification allows identification via forcing some of the terms in the ANOVA representation to zero</a:t>
                </a:r>
              </a:p>
              <a:p>
                <a:r>
                  <a:rPr lang="en-US" dirty="0" smtClean="0"/>
                  <a:t>ANOVA representation: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is for “high fertilizer” and hence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k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is for “high </a:t>
                </a:r>
                <a:r>
                  <a:rPr lang="en-US" dirty="0" smtClean="0"/>
                  <a:t>manure” </a:t>
                </a:r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is encoded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3360657"/>
            <a:ext cx="5105400" cy="2743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71675"/>
            <a:ext cx="720090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788229"/>
            <a:ext cx="294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constraints: Force some of the ANOVA model parameters to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Crop Yield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full ANOVA model involves the interaction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This encodes the potential for the mean response to vary nonlinearly</a:t>
                </a:r>
              </a:p>
              <a:p>
                <a:r>
                  <a:rPr lang="en-US" dirty="0" smtClean="0"/>
                  <a:t>This complicates the interpretation (though not always disastrously, we will return to this at the end of these slides)</a:t>
                </a:r>
              </a:p>
              <a:p>
                <a:r>
                  <a:rPr lang="en-US" dirty="0" smtClean="0"/>
                  <a:t>So, the first step is to test for a nonzero interaction</a:t>
                </a:r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3448594"/>
            <a:ext cx="4347979" cy="28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1969757"/>
            <a:ext cx="3705338" cy="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the Interaction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900" dirty="0" smtClean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(Say, A is </a:t>
                </a:r>
                <a:r>
                  <a:rPr lang="en-US" sz="1900" dirty="0" smtClean="0"/>
                  <a:t>type </a:t>
                </a:r>
                <a:r>
                  <a:rPr lang="en-US" sz="1900" dirty="0" smtClean="0"/>
                  <a:t>of fertilizer (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sz="1900" dirty="0" smtClean="0"/>
                  <a:t> = 2) and </a:t>
                </a:r>
                <a:r>
                  <a:rPr lang="en-US" sz="1900" dirty="0" smtClean="0"/>
                  <a:t>B is type of manure (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1900" dirty="0" smtClean="0"/>
                  <a:t> </a:t>
                </a:r>
                <a:r>
                  <a:rPr lang="en-US" sz="1900" dirty="0"/>
                  <a:t>= 2)</a:t>
                </a:r>
                <a:r>
                  <a:rPr lang="en-US" sz="1900" dirty="0" smtClean="0"/>
                  <a:t>)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sz="19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/>
                  <a:t>The interaction model would </a:t>
                </a:r>
                <a:r>
                  <a:rPr lang="en-US" sz="1900" dirty="0" smtClean="0"/>
                  <a:t>be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1900" dirty="0"/>
                  <a:t> A, B} =  A + B + </a:t>
                </a:r>
                <a:r>
                  <a:rPr lang="en-US" sz="1900" dirty="0" smtClean="0"/>
                  <a:t>A*B</a:t>
                </a:r>
                <a:endParaRPr lang="en-US" sz="1900" i="1" dirty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ANOVA: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(Note: in my opinion, the regression formulation makes the DF more transparent)</a:t>
                </a: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  <a:blipFill rotWithShape="0">
                <a:blip r:embed="rId2"/>
                <a:stretch>
                  <a:fillRect l="-1758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20578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20578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85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Crop Yields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the Interaction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926"/>
            <a:ext cx="4699000" cy="1054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7" y="1856560"/>
            <a:ext cx="3705338" cy="677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675120" y="1894318"/>
            <a:ext cx="204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will return to Type I vs III </a:t>
            </a:r>
            <a:r>
              <a:rPr lang="en-US" smtClean="0"/>
              <a:t>SS shortly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75120" y="2952834"/>
            <a:ext cx="2453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Here, no evidence for need of interaction term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17" y="2252870"/>
            <a:ext cx="539488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" y="1981200"/>
            <a:ext cx="3657600" cy="820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Reminder: The test for interaction formalizes the question: Are the profile plot lines parallel?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021" y="4549154"/>
            <a:ext cx="398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refit without that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3784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68684"/>
            <a:ext cx="2564296" cy="45051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3209"/>
            <a:ext cx="459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Additive </a:t>
            </a:r>
            <a:r>
              <a:rPr lang="en-US" dirty="0" smtClean="0"/>
              <a:t>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additive model: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64" y="2026121"/>
            <a:ext cx="4043519" cy="793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0" y="3276600"/>
            <a:ext cx="4284870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068594"/>
            <a:ext cx="40513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863816"/>
            <a:ext cx="4332136" cy="849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75120" y="2952834"/>
            <a:ext cx="245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there is evidence of a treatment effect for both Fertilizer and Manure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Important:</a:t>
            </a:r>
            <a:r>
              <a:rPr lang="en-US" dirty="0" smtClean="0"/>
              <a:t> The additive model fit will always have parallel lines, this provides no evidence against an interaction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02635"/>
            <a:ext cx="4628873" cy="348621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85" y="1910993"/>
            <a:ext cx="4051300" cy="74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769" y="4876800"/>
            <a:ext cx="352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estimating the effect?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Additive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4968240" cy="9533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2" y="4789926"/>
            <a:ext cx="5012635" cy="145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76946"/>
            <a:ext cx="5257800" cy="1499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061" y="3485322"/>
            <a:ext cx="3362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produces least squares estimates or each level of each factor as well as a confidence interval for differences between the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Additive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33600"/>
            <a:ext cx="4014309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6" y="2133599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Was an Interaction?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(note: I’m not indicating this analysis should be done in this case.  I’m just showing what </a:t>
            </a:r>
            <a:r>
              <a:rPr lang="en-US" dirty="0" err="1" smtClean="0"/>
              <a:t>lsmeans</a:t>
            </a:r>
            <a:r>
              <a:rPr lang="en-US" dirty="0" smtClean="0"/>
              <a:t> looks like with an interaction)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</p:spPr>
      </p:pic>
      <p:sp>
        <p:nvSpPr>
          <p:cNvPr id="8" name="TextBox 7"/>
          <p:cNvSpPr txBox="1"/>
          <p:nvPr/>
        </p:nvSpPr>
        <p:spPr>
          <a:xfrm>
            <a:off x="685800" y="314576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estimate/compare the levels but take into account </a:t>
            </a:r>
            <a:r>
              <a:rPr lang="en-US" smtClean="0"/>
              <a:t>the interaction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Experimental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dirty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(Say, A is </a:t>
                </a:r>
                <a:r>
                  <a:rPr lang="en-US" dirty="0" smtClean="0"/>
                  <a:t>amount </a:t>
                </a:r>
                <a:r>
                  <a:rPr lang="en-US" dirty="0"/>
                  <a:t>of fertilizer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dirty="0"/>
                  <a:t> = 2) and B is </a:t>
                </a:r>
                <a:r>
                  <a:rPr lang="en-US" dirty="0" smtClean="0"/>
                  <a:t>amount of manure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= 2</a:t>
                </a:r>
                <a:r>
                  <a:rPr lang="en-US" dirty="0" smtClean="0"/>
                  <a:t>))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Due to the small number of levels of each factor, we will consider a crossed (factorial) design, where each level of A and B jointly occur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We will measure the total plant matter yield of each plant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Here, the experimental unit will be an individual plant receiving the treatments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After talking with the scientist, we decide that she believes an interaction between </a:t>
                </a:r>
                <a:r>
                  <a:rPr lang="en-US" dirty="0" smtClean="0"/>
                  <a:t>A </a:t>
                </a:r>
                <a:r>
                  <a:rPr lang="en-US" dirty="0"/>
                  <a:t>and B is likely.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The scientist thinks 5 replications should be enough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1866" t="-816" r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42560"/>
            <a:ext cx="3467100" cy="1358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2987309"/>
            <a:ext cx="29337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5016500"/>
            <a:ext cx="3759200" cy="13081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6" y="2667000"/>
            <a:ext cx="3844810" cy="28971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5881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The next step should always be a power analysis</a:t>
            </a:r>
          </a:p>
          <a:p>
            <a:r>
              <a:rPr lang="en-US" dirty="0" smtClean="0"/>
              <a:t>Hopefully it will determine the set-up of the experiment</a:t>
            </a:r>
          </a:p>
          <a:p>
            <a:r>
              <a:rPr lang="en-US" dirty="0" smtClean="0"/>
              <a:t>But at least it will provide added information if there is no estimated effect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4026820" cy="324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80422"/>
            <a:ext cx="2859314" cy="32138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01243" y="3149116"/>
            <a:ext cx="2075758" cy="28283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need to elicit: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Effect sizes we wish to detect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considered </a:t>
            </a:r>
            <a:r>
              <a:rPr lang="en-US" dirty="0" smtClean="0"/>
              <a:t>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expected variability of the experiment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38400" y="5334000"/>
            <a:ext cx="196284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98842" y="4518745"/>
            <a:ext cx="1202401" cy="62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09800" y="3876746"/>
            <a:ext cx="2191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What about this scenario (hint: sketch the profile plot):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" y="2225697"/>
            <a:ext cx="5133447" cy="4081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340"/>
            <a:ext cx="3048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2356213"/>
            <a:ext cx="3015343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discussing the results of the power analysis, we agree that 5 replications and a crossed design is appropriate</a:t>
            </a:r>
            <a:r>
              <a:rPr lang="is-IS" dirty="0" smtClean="0"/>
              <a:t>…. </a:t>
            </a:r>
          </a:p>
          <a:p>
            <a:r>
              <a:rPr lang="is-IS" dirty="0" smtClean="0"/>
              <a:t>For the next few weeks, the experiment is conducted..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6106" y="3633682"/>
            <a:ext cx="1066799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0754" y="4211222"/>
            <a:ext cx="1683656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Statisticians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76600"/>
            <a:ext cx="4038600" cy="30289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04410" y="3857414"/>
            <a:ext cx="4724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33650" y="4337413"/>
            <a:ext cx="1687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discussing the results of the power analysis, we agree that 5 replications and a crossed design is appropriate</a:t>
            </a:r>
            <a:r>
              <a:rPr lang="is-IS" dirty="0"/>
              <a:t>…. </a:t>
            </a:r>
          </a:p>
          <a:p>
            <a:r>
              <a:rPr lang="is-IS" dirty="0"/>
              <a:t>For the next few weeks, the experiment is conducted..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312262"/>
            <a:ext cx="2514600" cy="397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3352800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There are two factors: </a:t>
                </a:r>
                <a:r>
                  <a:rPr lang="en-US" dirty="0" smtClean="0"/>
                  <a:t>A and </a:t>
                </a:r>
                <a:r>
                  <a:rPr lang="en-US" dirty="0" smtClean="0"/>
                  <a:t>B with two levels each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We can equivalently express the interaction model in three major ways</a:t>
                </a:r>
              </a:p>
              <a:p>
                <a:r>
                  <a:rPr lang="en-US" dirty="0" smtClean="0"/>
                  <a:t>They’re all representing the same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A, B} = </a:t>
                </a:r>
                <a:r>
                  <a:rPr lang="en-US" dirty="0"/>
                  <a:t> </a:t>
                </a:r>
                <a:r>
                  <a:rPr lang="en-US" dirty="0"/>
                  <a:t>A + B + A*B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“ANOVA representation”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“Effects representation”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“Regression representation”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Let’s explore these representations as they affect the code and design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758" t="-2041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Important: these are all linear models of the 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All three models impose additional constraints for estimation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370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16264</TotalTime>
  <Words>868</Words>
  <Application>Microsoft Macintosh PowerPoint</Application>
  <PresentationFormat>On-screen Show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 Light</vt:lpstr>
      <vt:lpstr>Cambria Math</vt:lpstr>
      <vt:lpstr>Arial</vt:lpstr>
      <vt:lpstr>Calibri</vt:lpstr>
      <vt:lpstr>_5371darrenPPtheme</vt:lpstr>
      <vt:lpstr>Multi-way ANOVA</vt:lpstr>
      <vt:lpstr>Example: Crop Yields</vt:lpstr>
      <vt:lpstr>The Experimental Design</vt:lpstr>
      <vt:lpstr>Power Analysis</vt:lpstr>
      <vt:lpstr>Power Analysis</vt:lpstr>
      <vt:lpstr>The Experiment</vt:lpstr>
      <vt:lpstr>The Data</vt:lpstr>
      <vt:lpstr>Detour: Notation</vt:lpstr>
      <vt:lpstr>The Notation</vt:lpstr>
      <vt:lpstr>ANOVA representation</vt:lpstr>
      <vt:lpstr>ANOVA representation</vt:lpstr>
      <vt:lpstr>ANOVA representation</vt:lpstr>
      <vt:lpstr>Effects representation</vt:lpstr>
      <vt:lpstr>Effects representation</vt:lpstr>
      <vt:lpstr>Regression representation</vt:lpstr>
      <vt:lpstr>Regression representation</vt:lpstr>
      <vt:lpstr>Back to Crop Yield</vt:lpstr>
      <vt:lpstr>Fitting the Model and Checking Assumptions</vt:lpstr>
      <vt:lpstr>Testing for the Interaction</vt:lpstr>
      <vt:lpstr>Testing for the Interaction</vt:lpstr>
      <vt:lpstr>Profile Plot</vt:lpstr>
      <vt:lpstr>Fitting the Additive Model</vt:lpstr>
      <vt:lpstr>Fitting the Additive Model and Checking Assumptions</vt:lpstr>
      <vt:lpstr>Fitting the Additive Model</vt:lpstr>
      <vt:lpstr>Profile Plot</vt:lpstr>
      <vt:lpstr>Estimating the Additive Model</vt:lpstr>
      <vt:lpstr>Estimating the Additive Model</vt:lpstr>
      <vt:lpstr>What if There Was an Interaction?</vt:lpstr>
      <vt:lpstr>With an Interaction</vt:lpstr>
      <vt:lpstr>With an Interaction</vt:lpstr>
      <vt:lpstr>With an Interaction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402</cp:revision>
  <cp:lastPrinted>2018-02-20T04:58:41Z</cp:lastPrinted>
  <dcterms:created xsi:type="dcterms:W3CDTF">2015-01-29T08:52:07Z</dcterms:created>
  <dcterms:modified xsi:type="dcterms:W3CDTF">2018-02-20T17:03:26Z</dcterms:modified>
</cp:coreProperties>
</file>